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62" r:id="rId7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58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7F465-9354-422F-953A-381348C26A40}" type="datetimeFigureOut">
              <a:rPr lang="fr-FR" smtClean="0"/>
              <a:t>19/04/2017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38092-340B-4AC1-9836-BADF1476CEE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307896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7F465-9354-422F-953A-381348C26A40}" type="datetimeFigureOut">
              <a:rPr lang="fr-FR" smtClean="0"/>
              <a:t>19/04/2017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38092-340B-4AC1-9836-BADF1476CEE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4083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7F465-9354-422F-953A-381348C26A40}" type="datetimeFigureOut">
              <a:rPr lang="fr-FR" smtClean="0"/>
              <a:t>19/04/2017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38092-340B-4AC1-9836-BADF1476CEE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082950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7F465-9354-422F-953A-381348C26A40}" type="datetimeFigureOut">
              <a:rPr lang="fr-FR" smtClean="0"/>
              <a:t>19/04/2017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38092-340B-4AC1-9836-BADF1476CEE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22624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7F465-9354-422F-953A-381348C26A40}" type="datetimeFigureOut">
              <a:rPr lang="fr-FR" smtClean="0"/>
              <a:t>19/04/2017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38092-340B-4AC1-9836-BADF1476CEE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93360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7F465-9354-422F-953A-381348C26A40}" type="datetimeFigureOut">
              <a:rPr lang="fr-FR" smtClean="0"/>
              <a:t>19/04/2017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38092-340B-4AC1-9836-BADF1476CEE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223372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7F465-9354-422F-953A-381348C26A40}" type="datetimeFigureOut">
              <a:rPr lang="fr-FR" smtClean="0"/>
              <a:t>19/04/2017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38092-340B-4AC1-9836-BADF1476CEE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616288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7F465-9354-422F-953A-381348C26A40}" type="datetimeFigureOut">
              <a:rPr lang="fr-FR" smtClean="0"/>
              <a:t>19/04/2017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38092-340B-4AC1-9836-BADF1476CEE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521334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7F465-9354-422F-953A-381348C26A40}" type="datetimeFigureOut">
              <a:rPr lang="fr-FR" smtClean="0"/>
              <a:t>19/04/2017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38092-340B-4AC1-9836-BADF1476CEE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054578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7F465-9354-422F-953A-381348C26A40}" type="datetimeFigureOut">
              <a:rPr lang="fr-FR" smtClean="0"/>
              <a:t>19/04/2017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38092-340B-4AC1-9836-BADF1476CEE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450915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7F465-9354-422F-953A-381348C26A40}" type="datetimeFigureOut">
              <a:rPr lang="fr-FR" smtClean="0"/>
              <a:t>19/04/2017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38092-340B-4AC1-9836-BADF1476CEE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87010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97F465-9354-422F-953A-381348C26A40}" type="datetimeFigureOut">
              <a:rPr lang="fr-FR" smtClean="0"/>
              <a:t>19/04/2017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A38092-340B-4AC1-9836-BADF1476CEE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215248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smtClean="0"/>
              <a:t>Retour d’</a:t>
            </a:r>
            <a:r>
              <a:rPr lang="fr-FR" dirty="0"/>
              <a:t>e</a:t>
            </a:r>
            <a:r>
              <a:rPr lang="fr-FR" dirty="0" smtClean="0"/>
              <a:t>xpérience</a:t>
            </a:r>
            <a:endParaRPr lang="fr-F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 smtClean="0"/>
              <a:t>Pompage solaire</a:t>
            </a:r>
            <a:endParaRPr lang="fr-FR" dirty="0"/>
          </a:p>
        </p:txBody>
      </p:sp>
      <p:pic>
        <p:nvPicPr>
          <p:cNvPr id="4" name="Image 4123" descr="C:\Documents and Settings\Meriem Elmandjra\Bureau\Logo Def MorSEFF\EXE LOGO MORSEFF-03 (1)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604" r="2958" b="31727"/>
          <a:stretch/>
        </p:blipFill>
        <p:spPr bwMode="auto">
          <a:xfrm>
            <a:off x="179512" y="188640"/>
            <a:ext cx="2615565" cy="68008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2876229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2492896"/>
            <a:ext cx="8229600" cy="4525963"/>
          </a:xfrm>
        </p:spPr>
        <p:txBody>
          <a:bodyPr>
            <a:normAutofit/>
          </a:bodyPr>
          <a:lstStyle/>
          <a:p>
            <a:r>
              <a:rPr lang="fr-FR" sz="2400" dirty="0" smtClean="0"/>
              <a:t>Analyse des investissements</a:t>
            </a:r>
          </a:p>
          <a:p>
            <a:r>
              <a:rPr lang="fr-FR" sz="2400" dirty="0" smtClean="0"/>
              <a:t>Identification des besoins en financement</a:t>
            </a:r>
          </a:p>
          <a:p>
            <a:r>
              <a:rPr lang="fr-FR" sz="2400" dirty="0" smtClean="0"/>
              <a:t>Calcul des gains en énergie et revenus découlant du projet</a:t>
            </a:r>
          </a:p>
          <a:p>
            <a:r>
              <a:rPr lang="fr-FR" sz="2400" dirty="0" smtClean="0"/>
              <a:t>Assistance pour le choix des équipements</a:t>
            </a:r>
          </a:p>
          <a:p>
            <a:r>
              <a:rPr lang="fr-FR" sz="2400" dirty="0" smtClean="0"/>
              <a:t>Évaluation des composantes éligibles du projet</a:t>
            </a:r>
          </a:p>
          <a:p>
            <a:r>
              <a:rPr lang="fr-FR" sz="2400" dirty="0" smtClean="0"/>
              <a:t>Conseil pour d’autres projets éventuels d’EE et ER</a:t>
            </a:r>
          </a:p>
          <a:p>
            <a:r>
              <a:rPr lang="fr-FR" sz="2400" dirty="0" smtClean="0"/>
              <a:t>Transfert de la veille technologique</a:t>
            </a:r>
          </a:p>
          <a:p>
            <a:endParaRPr lang="fr-FR" sz="2400" dirty="0" smtClean="0"/>
          </a:p>
          <a:p>
            <a:endParaRPr lang="fr-FR" sz="2400" dirty="0" smtClean="0"/>
          </a:p>
          <a:p>
            <a:endParaRPr lang="fr-FR" sz="2400" dirty="0"/>
          </a:p>
        </p:txBody>
      </p:sp>
      <p:pic>
        <p:nvPicPr>
          <p:cNvPr id="4" name="Image 4123" descr="C:\Documents and Settings\Meriem Elmandjra\Bureau\Logo Def MorSEFF\EXE LOGO MORSEFF-03 (1)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604" r="2958" b="31727"/>
          <a:stretch/>
        </p:blipFill>
        <p:spPr bwMode="auto">
          <a:xfrm>
            <a:off x="179513" y="188641"/>
            <a:ext cx="2376264" cy="57606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26" name="Picture 2" descr="Résultat de recherche d'images pour &quot;assistance technique&quot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908720"/>
            <a:ext cx="3960440" cy="1379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00499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C:\Users\HP\Desktop\Morseff\safiland\photos\20160504_17192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188640"/>
            <a:ext cx="4103861" cy="19796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Image 4" descr="C:\Users\HP\Desktop\Morseff\safiland\photos\20160504_17331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5" y="2403192"/>
            <a:ext cx="4118060" cy="18899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Image 5" descr="C:\Users\HP\Desktop\Morseff\safiland\photos\20160504_173416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4509120"/>
            <a:ext cx="4118061" cy="1763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107504" y="1275725"/>
            <a:ext cx="4572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Wingdings" pitchFamily="2" charset="2"/>
              <a:buChar char="§"/>
            </a:pPr>
            <a:r>
              <a:rPr lang="fr-FR" dirty="0"/>
              <a:t>C</a:t>
            </a:r>
            <a:r>
              <a:rPr lang="fr-FR" dirty="0" smtClean="0"/>
              <a:t>ultures </a:t>
            </a:r>
            <a:r>
              <a:rPr lang="fr-FR" dirty="0"/>
              <a:t>sous serre de divers produits: melon, tomates, cornichons, poivrons etc. </a:t>
            </a:r>
            <a:endParaRPr lang="fr-FR" dirty="0" smtClean="0"/>
          </a:p>
          <a:p>
            <a:pPr marL="285750" indent="-285750">
              <a:buFont typeface="Wingdings" pitchFamily="2" charset="2"/>
              <a:buChar char="§"/>
            </a:pPr>
            <a:r>
              <a:rPr lang="fr-FR" dirty="0" smtClean="0"/>
              <a:t>Superficie: 190 </a:t>
            </a:r>
            <a:r>
              <a:rPr lang="fr-FR" dirty="0"/>
              <a:t>ha de serres irriguées par 4 stations de pompage</a:t>
            </a:r>
            <a:r>
              <a:rPr lang="fr-FR" dirty="0" smtClean="0"/>
              <a:t>.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fr-FR" dirty="0" smtClean="0"/>
              <a:t>6 </a:t>
            </a:r>
            <a:r>
              <a:rPr lang="fr-FR" dirty="0"/>
              <a:t>puits d'un débit moyen de 10 à 12 litres/second à une profondeur de 120 mètres</a:t>
            </a:r>
            <a:r>
              <a:rPr lang="fr-FR" dirty="0" smtClean="0"/>
              <a:t>.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fr-FR" dirty="0"/>
              <a:t>4 bassins: un grand bassin 26 000 m</a:t>
            </a:r>
            <a:r>
              <a:rPr lang="fr-FR" baseline="30000" dirty="0"/>
              <a:t>3</a:t>
            </a:r>
            <a:r>
              <a:rPr lang="fr-FR" dirty="0"/>
              <a:t> et 3 bassins de 2500 m</a:t>
            </a:r>
            <a:r>
              <a:rPr lang="fr-FR" baseline="30000" dirty="0"/>
              <a:t>3</a:t>
            </a:r>
            <a:r>
              <a:rPr lang="fr-FR" dirty="0"/>
              <a:t> </a:t>
            </a:r>
            <a:r>
              <a:rPr lang="fr-FR" dirty="0" smtClean="0"/>
              <a:t>chacun</a:t>
            </a:r>
            <a:endParaRPr lang="fr-FR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48444"/>
            <a:ext cx="2914650" cy="87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30" t="25293" r="46732" b="12455"/>
          <a:stretch/>
        </p:blipFill>
        <p:spPr bwMode="auto">
          <a:xfrm>
            <a:off x="368432" y="3830531"/>
            <a:ext cx="4050144" cy="296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804199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1006" y="1767006"/>
            <a:ext cx="4572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Wingdings" pitchFamily="2" charset="2"/>
              <a:buChar char="§"/>
            </a:pPr>
            <a:r>
              <a:rPr lang="fr-FR" dirty="0"/>
              <a:t>P</a:t>
            </a:r>
            <a:r>
              <a:rPr lang="fr-FR" dirty="0" smtClean="0"/>
              <a:t>roduction </a:t>
            </a:r>
            <a:r>
              <a:rPr lang="fr-FR" dirty="0"/>
              <a:t>annuelle </a:t>
            </a:r>
            <a:r>
              <a:rPr lang="fr-FR" dirty="0" smtClean="0"/>
              <a:t>est </a:t>
            </a:r>
            <a:r>
              <a:rPr lang="fr-FR" dirty="0"/>
              <a:t>d'environ 1 110 560 </a:t>
            </a:r>
            <a:r>
              <a:rPr lang="fr-FR" dirty="0" smtClean="0"/>
              <a:t>kWh/an.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fr-FR" dirty="0" smtClean="0"/>
              <a:t>Gain</a:t>
            </a:r>
            <a:r>
              <a:rPr lang="fr-FR" b="1" dirty="0" smtClean="0"/>
              <a:t> 961 </a:t>
            </a:r>
            <a:r>
              <a:rPr lang="fr-FR" b="1" dirty="0"/>
              <a:t>811</a:t>
            </a:r>
            <a:r>
              <a:rPr lang="fr-FR" dirty="0"/>
              <a:t> </a:t>
            </a:r>
            <a:r>
              <a:rPr lang="fr-FR" dirty="0" err="1" smtClean="0"/>
              <a:t>Dh</a:t>
            </a:r>
            <a:r>
              <a:rPr lang="fr-FR" dirty="0" smtClean="0"/>
              <a:t>/an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fr-FR" dirty="0" smtClean="0"/>
              <a:t>Investissement : 4 </a:t>
            </a:r>
            <a:r>
              <a:rPr lang="fr-FR" dirty="0"/>
              <a:t>908 301 </a:t>
            </a:r>
            <a:r>
              <a:rPr lang="fr-FR" dirty="0" err="1"/>
              <a:t>Dhs</a:t>
            </a:r>
            <a:r>
              <a:rPr lang="fr-FR" dirty="0"/>
              <a:t> </a:t>
            </a:r>
            <a:endParaRPr lang="fr-FR" dirty="0" smtClean="0"/>
          </a:p>
          <a:p>
            <a:pPr marL="285750" indent="-285750">
              <a:buFont typeface="Wingdings" pitchFamily="2" charset="2"/>
              <a:buChar char="§"/>
            </a:pPr>
            <a:r>
              <a:rPr lang="fr-FR" dirty="0" err="1" smtClean="0"/>
              <a:t>Pay</a:t>
            </a:r>
            <a:r>
              <a:rPr lang="fr-FR" dirty="0" smtClean="0"/>
              <a:t> back: 7,1 ans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fr-FR" dirty="0" smtClean="0"/>
              <a:t>TRI: 17,25 %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fr-FR" dirty="0" smtClean="0"/>
              <a:t>Durée de crédit sur 7 ans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fr-FR" dirty="0" smtClean="0"/>
              <a:t>Durée de vie des équipements: 20 ans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fr-FR" dirty="0" smtClean="0"/>
              <a:t>VAN: 4 960 000 </a:t>
            </a:r>
            <a:r>
              <a:rPr lang="fr-FR" dirty="0" err="1" smtClean="0"/>
              <a:t>Dhs</a:t>
            </a:r>
            <a:endParaRPr lang="fr-FR" dirty="0"/>
          </a:p>
        </p:txBody>
      </p:sp>
      <p:pic>
        <p:nvPicPr>
          <p:cNvPr id="9" name="Image 2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5976" y="1084720"/>
            <a:ext cx="4706631" cy="3856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5347673" y="5293517"/>
            <a:ext cx="300761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/>
              <a:t>Panneaux montés sur </a:t>
            </a:r>
            <a:r>
              <a:rPr lang="fr-FR" dirty="0" smtClean="0"/>
              <a:t>chariots</a:t>
            </a:r>
          </a:p>
          <a:p>
            <a:pPr algn="ctr"/>
            <a:r>
              <a:rPr lang="fr-FR" dirty="0" smtClean="0"/>
              <a:t>440 </a:t>
            </a:r>
            <a:r>
              <a:rPr lang="fr-FR" dirty="0" err="1" smtClean="0"/>
              <a:t>kWc</a:t>
            </a:r>
            <a:endParaRPr lang="fr-FR" dirty="0" smtClean="0"/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48444"/>
            <a:ext cx="2914650" cy="87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107723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07504" y="2636912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Wingdings" pitchFamily="2" charset="2"/>
              <a:buChar char="§"/>
            </a:pPr>
            <a:r>
              <a:rPr lang="fr-FR" dirty="0"/>
              <a:t>I</a:t>
            </a:r>
            <a:r>
              <a:rPr lang="fr-FR" dirty="0" smtClean="0"/>
              <a:t>mportation </a:t>
            </a:r>
            <a:r>
              <a:rPr lang="fr-FR" dirty="0"/>
              <a:t>et l’élevage de bovins pour la production laitière</a:t>
            </a:r>
            <a:r>
              <a:rPr lang="fr-FR" dirty="0" smtClean="0"/>
              <a:t>.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fr-FR" dirty="0"/>
              <a:t>La ferme a une capacité de 500 vaches et produira environ plus de 5 475 tonnes de lait par </a:t>
            </a:r>
            <a:r>
              <a:rPr lang="fr-FR" dirty="0" smtClean="0"/>
              <a:t>an</a:t>
            </a:r>
            <a:r>
              <a:rPr lang="fr-FR" dirty="0" smtClean="0"/>
              <a:t>.</a:t>
            </a:r>
            <a:endParaRPr lang="fr-FR" dirty="0" smtClean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fr-FR" sz="3600" b="1" dirty="0" smtClean="0">
                <a:solidFill>
                  <a:srgbClr val="00B050"/>
                </a:solidFill>
              </a:rPr>
              <a:t>Albane sahel (</a:t>
            </a:r>
            <a:r>
              <a:rPr lang="fr-FR" sz="3600" b="1" dirty="0" err="1" smtClean="0">
                <a:solidFill>
                  <a:srgbClr val="00B050"/>
                </a:solidFill>
              </a:rPr>
              <a:t>Had</a:t>
            </a:r>
            <a:r>
              <a:rPr lang="fr-FR" sz="3600" b="1" dirty="0" smtClean="0">
                <a:solidFill>
                  <a:srgbClr val="00B050"/>
                </a:solidFill>
              </a:rPr>
              <a:t> </a:t>
            </a:r>
            <a:r>
              <a:rPr lang="fr-FR" sz="3600" b="1" dirty="0" err="1" smtClean="0">
                <a:solidFill>
                  <a:srgbClr val="00B050"/>
                </a:solidFill>
              </a:rPr>
              <a:t>Soualem</a:t>
            </a:r>
            <a:r>
              <a:rPr lang="fr-FR" sz="3600" b="1" dirty="0" smtClean="0">
                <a:solidFill>
                  <a:srgbClr val="00B050"/>
                </a:solidFill>
              </a:rPr>
              <a:t>)</a:t>
            </a:r>
            <a:endParaRPr lang="fr-FR" sz="3600" b="1" dirty="0">
              <a:solidFill>
                <a:srgbClr val="00B050"/>
              </a:solidFill>
            </a:endParaRPr>
          </a:p>
        </p:txBody>
      </p:sp>
      <p:pic>
        <p:nvPicPr>
          <p:cNvPr id="9" name="Picture 8" descr="C:\Users\HP\Desktop\Morseff\Albane\20160718_174222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4048" y="1196752"/>
            <a:ext cx="4000162" cy="180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 descr="C:\Users\HP\Desktop\Morseff\Albane\20160718_170621.jp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4725" y="3068960"/>
            <a:ext cx="4000162" cy="180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Picture 10" descr="C:\Users\HP\Desktop\Morseff\Albane\20160718_171030.jpg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4048" y="5048567"/>
            <a:ext cx="4000162" cy="174151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691632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fr-FR" sz="3600" b="1" dirty="0" smtClean="0">
                <a:solidFill>
                  <a:srgbClr val="00B050"/>
                </a:solidFill>
              </a:rPr>
              <a:t>Albane sahel (</a:t>
            </a:r>
            <a:r>
              <a:rPr lang="fr-FR" sz="3600" b="1" dirty="0" err="1" smtClean="0">
                <a:solidFill>
                  <a:srgbClr val="00B050"/>
                </a:solidFill>
              </a:rPr>
              <a:t>Had</a:t>
            </a:r>
            <a:r>
              <a:rPr lang="fr-FR" sz="3600" b="1" dirty="0" smtClean="0">
                <a:solidFill>
                  <a:srgbClr val="00B050"/>
                </a:solidFill>
              </a:rPr>
              <a:t> </a:t>
            </a:r>
            <a:r>
              <a:rPr lang="fr-FR" sz="3600" b="1" dirty="0" err="1" smtClean="0">
                <a:solidFill>
                  <a:srgbClr val="00B050"/>
                </a:solidFill>
              </a:rPr>
              <a:t>Soualem</a:t>
            </a:r>
            <a:r>
              <a:rPr lang="fr-FR" sz="3600" b="1" dirty="0" smtClean="0">
                <a:solidFill>
                  <a:srgbClr val="00B050"/>
                </a:solidFill>
              </a:rPr>
              <a:t>)</a:t>
            </a:r>
            <a:endParaRPr lang="fr-FR" sz="3600" b="1" dirty="0">
              <a:solidFill>
                <a:srgbClr val="00B050"/>
              </a:solidFill>
            </a:endParaRPr>
          </a:p>
        </p:txBody>
      </p:sp>
      <p:pic>
        <p:nvPicPr>
          <p:cNvPr id="12" name="Picture 11" descr="C:\Users\HP\Desktop\Morseff\Albane\photos\20161129_162531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10931" y="1418494"/>
            <a:ext cx="4409947" cy="2411655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Rectangle 1"/>
          <p:cNvSpPr/>
          <p:nvPr/>
        </p:nvSpPr>
        <p:spPr>
          <a:xfrm>
            <a:off x="179512" y="1188889"/>
            <a:ext cx="4572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Wingdings" pitchFamily="2" charset="2"/>
              <a:buChar char="§"/>
            </a:pPr>
            <a:r>
              <a:rPr lang="fr-FR" dirty="0"/>
              <a:t>Production annuelle est d'environ </a:t>
            </a:r>
            <a:r>
              <a:rPr lang="fr-FR" dirty="0" smtClean="0"/>
              <a:t>15 300 </a:t>
            </a:r>
            <a:r>
              <a:rPr lang="fr-FR" dirty="0"/>
              <a:t>kWh/an.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fr-FR" dirty="0"/>
              <a:t>Gain</a:t>
            </a:r>
            <a:r>
              <a:rPr lang="fr-FR" b="1" dirty="0"/>
              <a:t> </a:t>
            </a:r>
            <a:r>
              <a:rPr lang="fr-FR" dirty="0" smtClean="0"/>
              <a:t>13 770  </a:t>
            </a:r>
            <a:r>
              <a:rPr lang="fr-FR" dirty="0" err="1" smtClean="0"/>
              <a:t>Dh</a:t>
            </a:r>
            <a:r>
              <a:rPr lang="fr-FR" dirty="0" smtClean="0"/>
              <a:t>/an</a:t>
            </a:r>
            <a:endParaRPr lang="fr-FR" dirty="0"/>
          </a:p>
          <a:p>
            <a:pPr marL="285750" indent="-285750">
              <a:buFont typeface="Wingdings" pitchFamily="2" charset="2"/>
              <a:buChar char="§"/>
            </a:pPr>
            <a:r>
              <a:rPr lang="fr-FR" dirty="0"/>
              <a:t>Investissement : </a:t>
            </a:r>
            <a:r>
              <a:rPr lang="fr-FR" dirty="0" smtClean="0"/>
              <a:t>108  000 </a:t>
            </a:r>
            <a:r>
              <a:rPr lang="fr-FR" dirty="0" err="1" smtClean="0"/>
              <a:t>Dhs</a:t>
            </a:r>
            <a:r>
              <a:rPr lang="fr-FR" dirty="0" smtClean="0"/>
              <a:t> </a:t>
            </a:r>
            <a:endParaRPr lang="fr-FR" dirty="0"/>
          </a:p>
          <a:p>
            <a:pPr marL="285750" indent="-285750">
              <a:buFont typeface="Wingdings" pitchFamily="2" charset="2"/>
              <a:buChar char="§"/>
            </a:pPr>
            <a:r>
              <a:rPr lang="fr-FR" dirty="0" err="1"/>
              <a:t>Pay</a:t>
            </a:r>
            <a:r>
              <a:rPr lang="fr-FR" dirty="0"/>
              <a:t> back: </a:t>
            </a:r>
            <a:r>
              <a:rPr lang="fr-FR" dirty="0" smtClean="0"/>
              <a:t>7,7 </a:t>
            </a:r>
            <a:r>
              <a:rPr lang="fr-FR" dirty="0"/>
              <a:t>ans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fr-FR" dirty="0"/>
              <a:t>TRI: </a:t>
            </a:r>
            <a:r>
              <a:rPr lang="fr-FR" dirty="0" smtClean="0"/>
              <a:t>10,1 </a:t>
            </a:r>
            <a:r>
              <a:rPr lang="fr-FR" dirty="0"/>
              <a:t>%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fr-FR" dirty="0"/>
              <a:t>Durée de crédit sur 7 ans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fr-FR" dirty="0"/>
              <a:t>Durée de vie des équipements: 20 ans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fr-FR" dirty="0"/>
              <a:t>VAN: </a:t>
            </a:r>
            <a:r>
              <a:rPr lang="fr-FR" dirty="0" smtClean="0"/>
              <a:t>22 000 </a:t>
            </a:r>
            <a:r>
              <a:rPr lang="fr-FR" dirty="0" err="1"/>
              <a:t>Dhs</a:t>
            </a:r>
            <a:endParaRPr lang="fr-FR" dirty="0"/>
          </a:p>
        </p:txBody>
      </p:sp>
      <p:sp>
        <p:nvSpPr>
          <p:cNvPr id="3" name="Rectangle 2"/>
          <p:cNvSpPr/>
          <p:nvPr/>
        </p:nvSpPr>
        <p:spPr>
          <a:xfrm>
            <a:off x="5779800" y="3861048"/>
            <a:ext cx="18722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/>
              <a:t>Panneaux 9</a:t>
            </a:r>
            <a:r>
              <a:rPr lang="fr-FR" dirty="0" smtClean="0"/>
              <a:t> </a:t>
            </a:r>
            <a:r>
              <a:rPr lang="fr-FR" dirty="0" err="1"/>
              <a:t>kWc</a:t>
            </a:r>
            <a:endParaRPr lang="fr-FR" dirty="0"/>
          </a:p>
        </p:txBody>
      </p:sp>
      <p:pic>
        <p:nvPicPr>
          <p:cNvPr id="2050" name="Picture 2" descr="Résultat de recherche d'images pour &quot;pompage solaire photovoltaique&quot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3852664"/>
            <a:ext cx="2320255" cy="2643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8359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</TotalTime>
  <Words>247</Words>
  <Application>Microsoft Office PowerPoint</Application>
  <PresentationFormat>On-screen Show (4:3)</PresentationFormat>
  <Paragraphs>37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Retour d’expérience</vt:lpstr>
      <vt:lpstr>PowerPoint Presentation</vt:lpstr>
      <vt:lpstr>PowerPoint Presentation</vt:lpstr>
      <vt:lpstr>PowerPoint Presentation</vt:lpstr>
      <vt:lpstr>Albane sahel (Had Soualem)</vt:lpstr>
      <vt:lpstr>Albane sahel (Had Soualem)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touzani</dc:creator>
  <cp:lastModifiedBy>touzani</cp:lastModifiedBy>
  <cp:revision>33</cp:revision>
  <dcterms:created xsi:type="dcterms:W3CDTF">2017-04-18T16:07:13Z</dcterms:created>
  <dcterms:modified xsi:type="dcterms:W3CDTF">2017-04-19T20:21:40Z</dcterms:modified>
</cp:coreProperties>
</file>